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21E"/>
    <a:srgbClr val="EE2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3"/>
  </p:normalViewPr>
  <p:slideViewPr>
    <p:cSldViewPr snapToGrid="0" snapToObjects="1">
      <p:cViewPr varScale="1">
        <p:scale>
          <a:sx n="83" d="100"/>
          <a:sy n="83" d="100"/>
        </p:scale>
        <p:origin x="61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48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usn:Qualitas:Hilfstabelle%20201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'SNP Typisierungen'!$B$31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'SNP Typisierungen'!$C$30:$G$30</c:f>
              <c:strCache>
                <c:ptCount val="5"/>
                <c:pt idx="0">
                  <c:v>BVCH</c:v>
                </c:pt>
                <c:pt idx="1">
                  <c:v>HOS</c:v>
                </c:pt>
                <c:pt idx="2">
                  <c:v>shb</c:v>
                </c:pt>
                <c:pt idx="3">
                  <c:v>VMS</c:v>
                </c:pt>
                <c:pt idx="4">
                  <c:v>weitere</c:v>
                </c:pt>
              </c:strCache>
            </c:strRef>
          </c:cat>
          <c:val>
            <c:numRef>
              <c:f>'SNP Typisierungen'!$C$31:$G$31</c:f>
              <c:numCache>
                <c:formatCode>#,##0</c:formatCode>
                <c:ptCount val="5"/>
                <c:pt idx="0">
                  <c:v>870</c:v>
                </c:pt>
                <c:pt idx="1">
                  <c:v>283</c:v>
                </c:pt>
                <c:pt idx="2">
                  <c:v>563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C-494D-B406-65DA2F6B7E00}"/>
            </c:ext>
          </c:extLst>
        </c:ser>
        <c:ser>
          <c:idx val="1"/>
          <c:order val="1"/>
          <c:tx>
            <c:strRef>
              <c:f>'SNP Typisierungen'!$B$32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</c:spPr>
          <c:invertIfNegative val="0"/>
          <c:cat>
            <c:strRef>
              <c:f>'SNP Typisierungen'!$C$30:$G$30</c:f>
              <c:strCache>
                <c:ptCount val="5"/>
                <c:pt idx="0">
                  <c:v>BVCH</c:v>
                </c:pt>
                <c:pt idx="1">
                  <c:v>HOS</c:v>
                </c:pt>
                <c:pt idx="2">
                  <c:v>shb</c:v>
                </c:pt>
                <c:pt idx="3">
                  <c:v>VMS</c:v>
                </c:pt>
                <c:pt idx="4">
                  <c:v>weitere</c:v>
                </c:pt>
              </c:strCache>
            </c:strRef>
          </c:cat>
          <c:val>
            <c:numRef>
              <c:f>'SNP Typisierungen'!$C$32:$G$32</c:f>
              <c:numCache>
                <c:formatCode>#,##0</c:formatCode>
                <c:ptCount val="5"/>
                <c:pt idx="0">
                  <c:v>948</c:v>
                </c:pt>
                <c:pt idx="1">
                  <c:v>232</c:v>
                </c:pt>
                <c:pt idx="2">
                  <c:v>356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9C-494D-B406-65DA2F6B7E00}"/>
            </c:ext>
          </c:extLst>
        </c:ser>
        <c:ser>
          <c:idx val="2"/>
          <c:order val="2"/>
          <c:tx>
            <c:strRef>
              <c:f>'SNP Typisierungen'!$B$33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invertIfNegative val="0"/>
          <c:cat>
            <c:strRef>
              <c:f>'SNP Typisierungen'!$C$30:$G$30</c:f>
              <c:strCache>
                <c:ptCount val="5"/>
                <c:pt idx="0">
                  <c:v>BVCH</c:v>
                </c:pt>
                <c:pt idx="1">
                  <c:v>HOS</c:v>
                </c:pt>
                <c:pt idx="2">
                  <c:v>shb</c:v>
                </c:pt>
                <c:pt idx="3">
                  <c:v>VMS</c:v>
                </c:pt>
                <c:pt idx="4">
                  <c:v>weitere</c:v>
                </c:pt>
              </c:strCache>
            </c:strRef>
          </c:cat>
          <c:val>
            <c:numRef>
              <c:f>'SNP Typisierungen'!$C$33:$G$33</c:f>
              <c:numCache>
                <c:formatCode>#,##0</c:formatCode>
                <c:ptCount val="5"/>
                <c:pt idx="0">
                  <c:v>1463</c:v>
                </c:pt>
                <c:pt idx="1">
                  <c:v>452</c:v>
                </c:pt>
                <c:pt idx="2">
                  <c:v>523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9C-494D-B406-65DA2F6B7E00}"/>
            </c:ext>
          </c:extLst>
        </c:ser>
        <c:ser>
          <c:idx val="3"/>
          <c:order val="3"/>
          <c:tx>
            <c:strRef>
              <c:f>'SNP Typisierungen'!$B$34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</c:spPr>
          <c:invertIfNegative val="0"/>
          <c:cat>
            <c:strRef>
              <c:f>'SNP Typisierungen'!$C$30:$G$30</c:f>
              <c:strCache>
                <c:ptCount val="5"/>
                <c:pt idx="0">
                  <c:v>BVCH</c:v>
                </c:pt>
                <c:pt idx="1">
                  <c:v>HOS</c:v>
                </c:pt>
                <c:pt idx="2">
                  <c:v>shb</c:v>
                </c:pt>
                <c:pt idx="3">
                  <c:v>VMS</c:v>
                </c:pt>
                <c:pt idx="4">
                  <c:v>weitere</c:v>
                </c:pt>
              </c:strCache>
            </c:strRef>
          </c:cat>
          <c:val>
            <c:numRef>
              <c:f>'SNP Typisierungen'!$C$34:$G$34</c:f>
              <c:numCache>
                <c:formatCode>#,##0</c:formatCode>
                <c:ptCount val="5"/>
                <c:pt idx="0">
                  <c:v>2601</c:v>
                </c:pt>
                <c:pt idx="1">
                  <c:v>537</c:v>
                </c:pt>
                <c:pt idx="2">
                  <c:v>745</c:v>
                </c:pt>
                <c:pt idx="3">
                  <c:v>0</c:v>
                </c:pt>
                <c:pt idx="4">
                  <c:v>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9C-494D-B406-65DA2F6B7E00}"/>
            </c:ext>
          </c:extLst>
        </c:ser>
        <c:ser>
          <c:idx val="4"/>
          <c:order val="4"/>
          <c:tx>
            <c:strRef>
              <c:f>'SNP Typisierungen'!$B$35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</c:spPr>
          <c:invertIfNegative val="0"/>
          <c:cat>
            <c:strRef>
              <c:f>'SNP Typisierungen'!$C$30:$G$30</c:f>
              <c:strCache>
                <c:ptCount val="5"/>
                <c:pt idx="0">
                  <c:v>BVCH</c:v>
                </c:pt>
                <c:pt idx="1">
                  <c:v>HOS</c:v>
                </c:pt>
                <c:pt idx="2">
                  <c:v>shb</c:v>
                </c:pt>
                <c:pt idx="3">
                  <c:v>VMS</c:v>
                </c:pt>
                <c:pt idx="4">
                  <c:v>weitere</c:v>
                </c:pt>
              </c:strCache>
            </c:strRef>
          </c:cat>
          <c:val>
            <c:numRef>
              <c:f>'SNP Typisierungen'!$C$35:$G$35</c:f>
              <c:numCache>
                <c:formatCode>#,##0</c:formatCode>
                <c:ptCount val="5"/>
                <c:pt idx="0">
                  <c:v>4000</c:v>
                </c:pt>
                <c:pt idx="1">
                  <c:v>872</c:v>
                </c:pt>
                <c:pt idx="2">
                  <c:v>1070</c:v>
                </c:pt>
                <c:pt idx="3">
                  <c:v>0</c:v>
                </c:pt>
                <c:pt idx="4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9C-494D-B406-65DA2F6B7E00}"/>
            </c:ext>
          </c:extLst>
        </c:ser>
        <c:ser>
          <c:idx val="5"/>
          <c:order val="5"/>
          <c:tx>
            <c:strRef>
              <c:f>'SNP Typisierungen'!$B$36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</c:spPr>
          <c:invertIfNegative val="0"/>
          <c:cat>
            <c:strRef>
              <c:f>'SNP Typisierungen'!$C$30:$G$30</c:f>
              <c:strCache>
                <c:ptCount val="5"/>
                <c:pt idx="0">
                  <c:v>BVCH</c:v>
                </c:pt>
                <c:pt idx="1">
                  <c:v>HOS</c:v>
                </c:pt>
                <c:pt idx="2">
                  <c:v>shb</c:v>
                </c:pt>
                <c:pt idx="3">
                  <c:v>VMS</c:v>
                </c:pt>
                <c:pt idx="4">
                  <c:v>weitere</c:v>
                </c:pt>
              </c:strCache>
            </c:strRef>
          </c:cat>
          <c:val>
            <c:numRef>
              <c:f>'SNP Typisierungen'!$C$36:$G$36</c:f>
              <c:numCache>
                <c:formatCode>#,##0</c:formatCode>
                <c:ptCount val="5"/>
                <c:pt idx="0">
                  <c:v>3718</c:v>
                </c:pt>
                <c:pt idx="1">
                  <c:v>1278</c:v>
                </c:pt>
                <c:pt idx="2">
                  <c:v>1701</c:v>
                </c:pt>
                <c:pt idx="3">
                  <c:v>0</c:v>
                </c:pt>
                <c:pt idx="4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69C-494D-B406-65DA2F6B7E00}"/>
            </c:ext>
          </c:extLst>
        </c:ser>
        <c:ser>
          <c:idx val="6"/>
          <c:order val="6"/>
          <c:tx>
            <c:strRef>
              <c:f>'SNP Typisierungen'!$B$37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000000"/>
            </a:solidFill>
          </c:spPr>
          <c:invertIfNegative val="0"/>
          <c:cat>
            <c:strRef>
              <c:f>'SNP Typisierungen'!$C$30:$G$30</c:f>
              <c:strCache>
                <c:ptCount val="5"/>
                <c:pt idx="0">
                  <c:v>BVCH</c:v>
                </c:pt>
                <c:pt idx="1">
                  <c:v>HOS</c:v>
                </c:pt>
                <c:pt idx="2">
                  <c:v>shb</c:v>
                </c:pt>
                <c:pt idx="3">
                  <c:v>VMS</c:v>
                </c:pt>
                <c:pt idx="4">
                  <c:v>weitere</c:v>
                </c:pt>
              </c:strCache>
            </c:strRef>
          </c:cat>
          <c:val>
            <c:numRef>
              <c:f>'SNP Typisierungen'!$C$37:$G$37</c:f>
              <c:numCache>
                <c:formatCode>#,##0</c:formatCode>
                <c:ptCount val="5"/>
                <c:pt idx="0">
                  <c:v>5410</c:v>
                </c:pt>
                <c:pt idx="1">
                  <c:v>2273</c:v>
                </c:pt>
                <c:pt idx="2">
                  <c:v>4017</c:v>
                </c:pt>
                <c:pt idx="3">
                  <c:v>285</c:v>
                </c:pt>
                <c:pt idx="4">
                  <c:v>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69C-494D-B406-65DA2F6B7E00}"/>
            </c:ext>
          </c:extLst>
        </c:ser>
        <c:ser>
          <c:idx val="7"/>
          <c:order val="7"/>
          <c:tx>
            <c:strRef>
              <c:f>'SNP Typisierungen'!$B$38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800000"/>
            </a:solidFill>
          </c:spPr>
          <c:invertIfNegative val="0"/>
          <c:dLbls>
            <c:dLbl>
              <c:idx val="0"/>
              <c:layout>
                <c:manualLayout>
                  <c:x val="-5.9492962985925997E-2"/>
                  <c:y val="7.92074197003401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9C-494D-B406-65DA2F6B7E00}"/>
                </c:ext>
              </c:extLst>
            </c:dLbl>
            <c:dLbl>
              <c:idx val="1"/>
              <c:layout>
                <c:manualLayout>
                  <c:x val="-4.2090768181536398E-2"/>
                  <c:y val="-1.102691759942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69C-494D-B406-65DA2F6B7E00}"/>
                </c:ext>
              </c:extLst>
            </c:dLbl>
            <c:dLbl>
              <c:idx val="2"/>
              <c:layout>
                <c:manualLayout>
                  <c:x val="-6.0469340938681899E-2"/>
                  <c:y val="0.103960312135870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9C-494D-B406-65DA2F6B7E00}"/>
                </c:ext>
              </c:extLst>
            </c:dLbl>
            <c:dLbl>
              <c:idx val="3"/>
              <c:layout>
                <c:manualLayout>
                  <c:x val="-2.5510199020398E-2"/>
                  <c:y val="-1.0289184703928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69C-494D-B406-65DA2F6B7E00}"/>
                </c:ext>
              </c:extLst>
            </c:dLbl>
            <c:dLbl>
              <c:idx val="4"/>
              <c:layout>
                <c:manualLayout>
                  <c:x val="-2.40778721557443E-2"/>
                  <c:y val="8.776290856019679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69C-494D-B406-65DA2F6B7E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800000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'SNP Typisierungen'!$C$30:$G$30</c:f>
              <c:strCache>
                <c:ptCount val="5"/>
                <c:pt idx="0">
                  <c:v>BVCH</c:v>
                </c:pt>
                <c:pt idx="1">
                  <c:v>HOS</c:v>
                </c:pt>
                <c:pt idx="2">
                  <c:v>shb</c:v>
                </c:pt>
                <c:pt idx="3">
                  <c:v>VMS</c:v>
                </c:pt>
                <c:pt idx="4">
                  <c:v>weitere</c:v>
                </c:pt>
              </c:strCache>
            </c:strRef>
          </c:cat>
          <c:val>
            <c:numRef>
              <c:f>'SNP Typisierungen'!$C$38:$G$38</c:f>
              <c:numCache>
                <c:formatCode>#,##0</c:formatCode>
                <c:ptCount val="5"/>
                <c:pt idx="0">
                  <c:v>13850</c:v>
                </c:pt>
                <c:pt idx="1">
                  <c:v>3538</c:v>
                </c:pt>
                <c:pt idx="2">
                  <c:v>12404</c:v>
                </c:pt>
                <c:pt idx="3">
                  <c:v>1795</c:v>
                </c:pt>
                <c:pt idx="4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69C-494D-B406-65DA2F6B7E00}"/>
            </c:ext>
          </c:extLst>
        </c:ser>
        <c:ser>
          <c:idx val="8"/>
          <c:order val="8"/>
          <c:tx>
            <c:strRef>
              <c:f>'SNP Typisierungen'!$B$39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rgbClr val="DD0907"/>
            </a:solidFill>
          </c:spPr>
          <c:invertIfNegative val="0"/>
          <c:dLbls>
            <c:dLbl>
              <c:idx val="0"/>
              <c:layout>
                <c:manualLayout>
                  <c:x val="0"/>
                  <c:y val="9.900990099009899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69C-494D-B406-65DA2F6B7E00}"/>
                </c:ext>
              </c:extLst>
            </c:dLbl>
            <c:dLbl>
              <c:idx val="1"/>
              <c:layout>
                <c:manualLayout>
                  <c:x val="-2.4800049600099198E-7"/>
                  <c:y val="-3.47497145816414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D69C-494D-B406-65DA2F6B7E00}"/>
                </c:ext>
              </c:extLst>
            </c:dLbl>
            <c:dLbl>
              <c:idx val="2"/>
              <c:layout>
                <c:manualLayout>
                  <c:x val="0"/>
                  <c:y val="1.485148514851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69C-494D-B406-65DA2F6B7E00}"/>
                </c:ext>
              </c:extLst>
            </c:dLbl>
            <c:dLbl>
              <c:idx val="3"/>
              <c:layout>
                <c:manualLayout>
                  <c:x val="-3.1496062992126001E-3"/>
                  <c:y val="-8.96860986547085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69C-494D-B406-65DA2F6B7E00}"/>
                </c:ext>
              </c:extLst>
            </c:dLbl>
            <c:dLbl>
              <c:idx val="4"/>
              <c:layout>
                <c:manualLayout>
                  <c:x val="1.1999875999751899E-2"/>
                  <c:y val="6.91147911443805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69C-494D-B406-65DA2F6B7E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C00000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'SNP Typisierungen'!$C$30:$G$30</c:f>
              <c:strCache>
                <c:ptCount val="5"/>
                <c:pt idx="0">
                  <c:v>BVCH</c:v>
                </c:pt>
                <c:pt idx="1">
                  <c:v>HOS</c:v>
                </c:pt>
                <c:pt idx="2">
                  <c:v>shb</c:v>
                </c:pt>
                <c:pt idx="3">
                  <c:v>VMS</c:v>
                </c:pt>
                <c:pt idx="4">
                  <c:v>weitere</c:v>
                </c:pt>
              </c:strCache>
            </c:strRef>
          </c:cat>
          <c:val>
            <c:numRef>
              <c:f>'SNP Typisierungen'!$C$39:$G$39</c:f>
              <c:numCache>
                <c:formatCode>#,##0</c:formatCode>
                <c:ptCount val="5"/>
                <c:pt idx="0">
                  <c:v>14287</c:v>
                </c:pt>
                <c:pt idx="1">
                  <c:v>4895</c:v>
                </c:pt>
                <c:pt idx="2">
                  <c:v>12445</c:v>
                </c:pt>
                <c:pt idx="3">
                  <c:v>5543</c:v>
                </c:pt>
                <c:pt idx="4">
                  <c:v>446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69C-494D-B406-65DA2F6B7E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2138995624"/>
        <c:axId val="-2138139576"/>
      </c:barChart>
      <c:catAx>
        <c:axId val="-2138995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de-DE"/>
          </a:p>
        </c:txPr>
        <c:crossAx val="-2138139576"/>
        <c:crosses val="autoZero"/>
        <c:auto val="1"/>
        <c:lblAlgn val="ctr"/>
        <c:lblOffset val="100"/>
        <c:noMultiLvlLbl val="0"/>
      </c:catAx>
      <c:valAx>
        <c:axId val="-2138139576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de-DE"/>
          </a:p>
        </c:txPr>
        <c:crossAx val="-2138995624"/>
        <c:crosses val="autoZero"/>
        <c:crossBetween val="between"/>
      </c:valAx>
    </c:plotArea>
    <c:legend>
      <c:legendPos val="t"/>
      <c:overlay val="0"/>
      <c:txPr>
        <a:bodyPr rot="0" vert="horz"/>
        <a:lstStyle/>
        <a:p>
          <a:pPr>
            <a:defRPr/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20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658641E-F6A8-CE4E-9D2A-082C5905C3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D97C22-DF0A-3D41-85AE-4AB3CF9445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83966" y="1"/>
            <a:ext cx="97244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0CDC7-3CFA-FD47-9AE4-660DD833750E}" type="datetimeFigureOut">
              <a:rPr lang="de-CH" smtClean="0">
                <a:latin typeface="Arial" panose="020B0604020202020204" pitchFamily="34" charset="0"/>
                <a:cs typeface="Arial" panose="020B0604020202020204" pitchFamily="34" charset="0"/>
              </a:rPr>
              <a:t>08.05.2020</a:t>
            </a:fld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0E6151-33AC-CD42-84C1-8F90072663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521244-60BF-1041-A782-711A187E32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25182-0861-B04A-B946-67F3FA86ADD3}" type="slidenum">
              <a:rPr lang="de-CH" smtClean="0"/>
              <a:t>‹Nr.›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DEEC38-4FEB-FE4C-946E-67FCE122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565" y="118805"/>
            <a:ext cx="1072514" cy="2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02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64C6E74-3628-8A4C-B5C6-490F96E97E01}" type="datetimeFigureOut">
              <a:rPr lang="de-CH" smtClean="0"/>
              <a:pPr/>
              <a:t>08.05.2020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 dirty="0"/>
              <a:t>Mastertextformat bearbeiten
Zweite Ebene
Dritte Ebene
Vierte Ebene
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4BA4D9-C162-0741-A951-E4BD9A72DCD7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40529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4BA4D9-C162-0741-A951-E4BD9A72DCD7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225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2945C-5EBC-C64A-B969-C22EA412D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5039"/>
            <a:ext cx="9144000" cy="20374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C204925-E814-1341-8BB3-98FA5D780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5791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E596436-3825-F149-ABF2-1F28B6472227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648078"/>
            <a:ext cx="9144000" cy="0"/>
          </a:xfrm>
          <a:prstGeom prst="line">
            <a:avLst/>
          </a:prstGeom>
          <a:ln w="38100">
            <a:solidFill>
              <a:srgbClr val="EE2922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16A59956-DCDF-714C-82B0-203A52FB0B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861" y="456953"/>
            <a:ext cx="3870939" cy="798289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B90132A-C1D0-6D49-B113-5D3EC906B6CA}"/>
              </a:ext>
            </a:extLst>
          </p:cNvPr>
          <p:cNvSpPr txBox="1"/>
          <p:nvPr userDrawn="1"/>
        </p:nvSpPr>
        <p:spPr>
          <a:xfrm>
            <a:off x="1534886" y="6531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47094695-D7D1-7747-A46B-EC3CABDF7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A04C-B90C-CE44-876A-76B4F8F1FE43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BD7EA2FB-B528-D946-8479-B30F48478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84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ganz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ED2AA739-D007-024C-832B-06B8FA8703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314173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DEB0C1B-7FA7-514D-A6D0-BBBDA889731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EB0605-9C41-E94D-9987-6F106F6EF935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5E3DE49-95D7-194D-817B-2DCFC0153C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66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zweiteilig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730C7-7A8F-5142-83F8-1AE3DC79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2839F4-7DFB-1947-AFE6-AD59AD9AB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F49EC9-83D9-B34D-8B14-057AC1DD9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70E1435-8BC8-D747-A99E-369901CE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F54-DA8E-4E41-9AFA-89FF92288788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4239289-1CC8-DA48-A4A0-F6FF47685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78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teilig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B8EE1A8-A2C2-8D46-8D3F-18A90138FC2A}"/>
              </a:ext>
            </a:extLst>
          </p:cNvPr>
          <p:cNvSpPr/>
          <p:nvPr userDrawn="1"/>
        </p:nvSpPr>
        <p:spPr>
          <a:xfrm>
            <a:off x="0" y="0"/>
            <a:ext cx="6101166" cy="6327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760C55-5B56-3042-8EF8-19E004B3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704364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864927-2FEE-444A-A79D-98BBFA71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0436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3047DEC-7374-B64C-82BD-9F5DDB01C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554" y="995363"/>
            <a:ext cx="4896836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DF3D42E-32AD-3147-A3E7-FF49FAA7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F3046-322F-2C44-B8E2-281806500474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BEE0F23-04F7-F845-B468-1A7A95751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8907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ext und Bild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60C55-5B56-3042-8EF8-19E004B3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365F43-EC93-2443-B7B2-79DAC9BCE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864927-2FEE-444A-A79D-98BBFA71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15736C0-0A37-5C49-B60A-797EA481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42FE1-68D9-B44B-95B3-CA4E891FC5E0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AFF8B09-ACED-7147-802D-EFDF40DF6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6985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ext und Bild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9B8EE1A8-A2C2-8D46-8D3F-18A90138FC2A}"/>
              </a:ext>
            </a:extLst>
          </p:cNvPr>
          <p:cNvSpPr/>
          <p:nvPr userDrawn="1"/>
        </p:nvSpPr>
        <p:spPr>
          <a:xfrm>
            <a:off x="0" y="0"/>
            <a:ext cx="6101166" cy="6327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760C55-5B56-3042-8EF8-19E004B3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365F43-EC93-2443-B7B2-79DAC9BCE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0834" y="0"/>
            <a:ext cx="6101166" cy="63273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864927-2FEE-444A-A79D-98BBFA713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3B99AFE-8ED5-414C-9358-E33AD930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7F9FF-F2AA-F144-94D3-E073E3BA0630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CDD0627-FA41-1947-B915-7B16651C98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9741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komplet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4EF5C84-91BB-E542-8D00-D5061CDF8F1A}"/>
              </a:ext>
            </a:extLst>
          </p:cNvPr>
          <p:cNvSpPr/>
          <p:nvPr userDrawn="1"/>
        </p:nvSpPr>
        <p:spPr>
          <a:xfrm>
            <a:off x="0" y="0"/>
            <a:ext cx="12192000" cy="6343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11050B7-3B9F-6346-9B10-B24C825B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FF008EC-ABBB-F74F-9607-6417ED97E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DE2D5D2D-D0DD-6647-887C-B997A9C3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8EC5-8B70-1A4A-83E2-0ECA729D8314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F93A87E-4C6C-874D-92EE-960A157235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322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elfoli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6212AF95-F3F3-D044-8AE7-406C6EB5AC63}"/>
              </a:ext>
            </a:extLst>
          </p:cNvPr>
          <p:cNvSpPr/>
          <p:nvPr userDrawn="1"/>
        </p:nvSpPr>
        <p:spPr>
          <a:xfrm>
            <a:off x="838200" y="1495984"/>
            <a:ext cx="10509250" cy="2971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D8D2C3-20D5-FE42-BF42-E010C318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95984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B3EF8F-7AFF-8E48-9E19-67DCA1E39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128B526-884E-DF46-AE24-05F56CAF70EF}"/>
              </a:ext>
            </a:extLst>
          </p:cNvPr>
          <p:cNvCxnSpPr/>
          <p:nvPr userDrawn="1"/>
        </p:nvCxnSpPr>
        <p:spPr>
          <a:xfrm>
            <a:off x="838200" y="4467475"/>
            <a:ext cx="10515600" cy="0"/>
          </a:xfrm>
          <a:prstGeom prst="line">
            <a:avLst/>
          </a:prstGeom>
          <a:ln w="38100">
            <a:solidFill>
              <a:srgbClr val="EE2922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DEBDC3D4-E493-FC4F-8B8D-466483F0C4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2861" y="456953"/>
            <a:ext cx="3870939" cy="798289"/>
          </a:xfrm>
          <a:prstGeom prst="rect">
            <a:avLst/>
          </a:prstGeom>
        </p:spPr>
      </p:pic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82A576D-CB51-F64C-9CD5-54D3F9C7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466B-888F-D740-8FF7-87FD55408608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4978C309-125C-5942-A404-45EC6EC6C2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020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75537-93C9-5B47-922D-6B5DEA45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anchorCtr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077EF-D304-2449-8B50-0A3D7CFCE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6D0F9D-3A76-4D4F-A114-146A19F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7447C6-375F-7142-88D2-BCFEC12E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54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CEB07E8-EEE7-9C44-8B39-935E73345A27}"/>
              </a:ext>
            </a:extLst>
          </p:cNvPr>
          <p:cNvSpPr/>
          <p:nvPr userDrawn="1"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475537-93C9-5B47-922D-6B5DEA45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8077EF-D304-2449-8B50-0A3D7CFCE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B4B9AB2E-374A-7A42-B9FE-5977DDF31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C292-69C7-6842-9012-5EDECB8C4BCD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64A027D-5929-5C4F-94DC-DA858D55A3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456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6839E-AEA8-FB41-B52B-80C8F10E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F0088F-18B5-9341-BBB0-21AE3A3B0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CF1A13-F99E-694D-861E-EF0AACBF1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C4B158E-B6FD-0247-AEEB-C9700B554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F377-CFE3-5742-BC85-98F6C7CA36EF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FF00FAB-C840-3D44-813D-15FE8DC970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951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3F3D3C7-B0C6-6D4A-B8A7-8C6D58926037}"/>
              </a:ext>
            </a:extLst>
          </p:cNvPr>
          <p:cNvSpPr/>
          <p:nvPr userDrawn="1"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B6839E-AEA8-FB41-B52B-80C8F10E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F0088F-18B5-9341-BBB0-21AE3A3B0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CF1A13-F99E-694D-861E-EF0AACBF1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DCC1134-35C8-494B-AFB7-24D5E825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429B1-1380-6F4E-81B8-46BFCF6BE6A4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023C467-7823-4D48-9FB5-039298F60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395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84DEA1-EC4B-F946-8952-CE9AC0907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BD06BF6-5A46-7441-8A2D-4CA3FC69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8E827-BC72-394A-8C30-99E0EBAE2CBB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F8B33E-0372-0D43-A186-1A61FC2609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176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F085A5C-C011-0A46-A0D8-64A6390246E8}"/>
              </a:ext>
            </a:extLst>
          </p:cNvPr>
          <p:cNvSpPr/>
          <p:nvPr userDrawn="1"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84DEA1-EC4B-F946-8952-CE9AC0907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0C5A52-FFBF-9E4A-A46C-A9DE7D9B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305FE-1F60-504C-B9D7-E5F23AC83876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C210B8-8515-3F42-922A-B7D59FF39F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142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776F58-2554-994A-9A03-546C43A70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17BE4-602C-FC40-87A5-EC4A1E0E21FB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1D99F8-FCBF-4649-9517-48C7EF8AF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19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1A0CC461-BE3A-C247-96DF-AD3396CE59E1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7C5C43-B3E0-224B-A4F9-03558F405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20D672-963B-0448-B9F1-04888F600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13080"/>
            <a:ext cx="990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52527C-1BCA-B149-AD21-D8981AF99C8C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98FBE8-EC69-A047-931B-05137B94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3571" y="6413081"/>
            <a:ext cx="740228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B5551E0-B9D8-6A45-83BF-B52C694C886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itelplatzhalter 10">
            <a:extLst>
              <a:ext uri="{FF2B5EF4-FFF2-40B4-BE49-F238E27FC236}">
                <a16:creationId xmlns:a16="http://schemas.microsoft.com/office/drawing/2014/main" id="{DBF0A736-63CF-BC49-90E1-59CDD86AA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DEAB203-05C2-E144-9C54-DE90D7B4218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551003" y="6476637"/>
            <a:ext cx="1088336" cy="224443"/>
          </a:xfrm>
          <a:prstGeom prst="rect">
            <a:avLst/>
          </a:prstGeom>
        </p:spPr>
      </p:pic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E18837A8-96F7-EF47-88C7-4FB9800D3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61249" y="6413079"/>
            <a:ext cx="2761120" cy="288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6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8" r:id="rId4"/>
    <p:sldLayoutId id="2147483652" r:id="rId5"/>
    <p:sldLayoutId id="2147483659" r:id="rId6"/>
    <p:sldLayoutId id="2147483654" r:id="rId7"/>
    <p:sldLayoutId id="2147483660" r:id="rId8"/>
    <p:sldLayoutId id="2147483655" r:id="rId9"/>
    <p:sldLayoutId id="2147483663" r:id="rId10"/>
    <p:sldLayoutId id="2147483661" r:id="rId11"/>
    <p:sldLayoutId id="2147483662" r:id="rId12"/>
    <p:sldLayoutId id="2147483657" r:id="rId13"/>
    <p:sldLayoutId id="2147483664" r:id="rId14"/>
    <p:sldLayoutId id="2147483656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EE292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hyperlink" Target="http://qualiporc.ch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w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0EBB6A-C186-6B45-A23D-6B762EA3A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50823-B579-1946-A39D-A5679650AA5A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499E2F-CA47-1B45-9631-A6720EB254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1</a:t>
            </a:fld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7E10845-2AC7-401D-9985-C9401677FFB5}"/>
              </a:ext>
            </a:extLst>
          </p:cNvPr>
          <p:cNvGrpSpPr/>
          <p:nvPr/>
        </p:nvGrpSpPr>
        <p:grpSpPr>
          <a:xfrm>
            <a:off x="-1542770" y="-1"/>
            <a:ext cx="13734770" cy="6858000"/>
            <a:chOff x="-1542770" y="-1"/>
            <a:chExt cx="13734770" cy="68580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456F7066-9BA7-49C9-BD63-940D97018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4" t="19678" r="6024" b="8208"/>
            <a:stretch/>
          </p:blipFill>
          <p:spPr>
            <a:xfrm>
              <a:off x="-1542770" y="-1"/>
              <a:ext cx="13734770" cy="6858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AE3F84C-EBAE-4F94-B4A5-69B0A961A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187" r="58225" b="74502"/>
            <a:stretch/>
          </p:blipFill>
          <p:spPr>
            <a:xfrm>
              <a:off x="-235492" y="1"/>
              <a:ext cx="5491281" cy="1130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064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CDA956-204E-4309-A9C3-4F1AC7B0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Zuchtwertschätzung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C92BBA-1110-4E66-95F4-F711D450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7ED0B1-9ED5-47A3-9A2F-7D3304C2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10</a:t>
            </a:fld>
            <a:endParaRPr lang="de-D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7E9A19-FEDA-4EB4-B5C6-AD29B504A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8" t="33047" r="20297" b="33714"/>
          <a:stretch/>
        </p:blipFill>
        <p:spPr bwMode="auto">
          <a:xfrm rot="16200000">
            <a:off x="8189718" y="1962008"/>
            <a:ext cx="4289301" cy="316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08F4571-3E48-4840-AC78-26C87036E017}"/>
              </a:ext>
            </a:extLst>
          </p:cNvPr>
          <p:cNvSpPr/>
          <p:nvPr/>
        </p:nvSpPr>
        <p:spPr>
          <a:xfrm>
            <a:off x="650388" y="1779016"/>
            <a:ext cx="79579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Braunvieh Schweiz, Holstein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Switzerland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swissherdbook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drei Routineauswertungen April, August, Dezember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Milchleistungsmerkmale inkl. Persistenz und Zellzahl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Lineare Beschreibung und Einstufung (LBE)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Nutzungsdauer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weibliche Fruchtbarkeit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Melkbarkeit Temperament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Geburtsablauf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Mastitisresistenz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Aufzuchtverluste</a:t>
            </a:r>
          </a:p>
        </p:txBody>
      </p:sp>
    </p:spTree>
    <p:extLst>
      <p:ext uri="{BB962C8B-B14F-4D97-AF65-F5344CB8AC3E}">
        <p14:creationId xmlns:p14="http://schemas.microsoft.com/office/powerpoint/2010/main" val="392758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29380-22CD-43FF-8C69-E309C24E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Zuchtwertschätzung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34FCE9-1DA1-4D33-9181-FACEB4F8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9D1CFB-7037-4452-BCDB-AB0F730F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11</a:t>
            </a:fld>
            <a:endParaRPr lang="de-D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76148B4-AC8F-4E89-B8CE-903E10254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8" t="33047" r="20297" b="33714"/>
          <a:stretch/>
        </p:blipFill>
        <p:spPr bwMode="auto">
          <a:xfrm rot="16200000">
            <a:off x="7652332" y="1982157"/>
            <a:ext cx="4724889" cy="3486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ECBE260-07F4-4549-B271-028CED2457C4}"/>
              </a:ext>
            </a:extLst>
          </p:cNvPr>
          <p:cNvSpPr/>
          <p:nvPr/>
        </p:nvSpPr>
        <p:spPr>
          <a:xfrm>
            <a:off x="755504" y="1628800"/>
            <a:ext cx="71231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Mutterkuh Schweiz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Geburtsverlauf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Absetzgewicht direkt und maternal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Schlachtkörperklassierung, Fettklassierung, Schlachtkörpergewicht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442913" algn="l"/>
              </a:tabLst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ZWS Milchleistungsmerkmale für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Schweiz. Ziegenzuchtverband (Saanenziege,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Toggenburgerziege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Gämsfarbige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Gebirgsziege)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Schweiz.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Eringerzuchtverband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Schweiz. Milchschafzuchtgenossenschaft</a:t>
            </a:r>
          </a:p>
        </p:txBody>
      </p:sp>
    </p:spTree>
    <p:extLst>
      <p:ext uri="{BB962C8B-B14F-4D97-AF65-F5344CB8AC3E}">
        <p14:creationId xmlns:p14="http://schemas.microsoft.com/office/powerpoint/2010/main" val="158495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13D36-2A38-4ED9-A365-8B2AA0F7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Logistik genomische Selektion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27D02B-1069-460D-99DD-7C7216CF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465F3C-C50C-49FF-B0C1-1C0B0850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12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3B25545-0D55-40A7-A669-CFBA0007EE32}"/>
              </a:ext>
            </a:extLst>
          </p:cNvPr>
          <p:cNvGrpSpPr/>
          <p:nvPr/>
        </p:nvGrpSpPr>
        <p:grpSpPr>
          <a:xfrm>
            <a:off x="3341695" y="1536274"/>
            <a:ext cx="5933481" cy="4627425"/>
            <a:chOff x="3554132" y="1536274"/>
            <a:chExt cx="5933481" cy="462742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AE41CFC-C2E7-4BC3-8BC3-00A62218E6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54132" y="1536274"/>
              <a:ext cx="5933481" cy="4627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593F73E-EF27-4851-A3CA-43CA60557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29" t="11756" r="79275" b="70753"/>
            <a:stretch/>
          </p:blipFill>
          <p:spPr>
            <a:xfrm>
              <a:off x="7757651" y="4362298"/>
              <a:ext cx="1582994" cy="1622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14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0A016-99F7-44F6-A8BD-07D300B1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865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Haarprobe oder Gewebeohrmarke</a:t>
            </a:r>
            <a:br>
              <a:rPr lang="de-DE" dirty="0"/>
            </a:b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148B2D4-EC21-4B3E-93AB-04798B81E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AB9524-E453-49CA-A9ED-AB375EAF8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13</a:t>
            </a:fld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8E1BA88-F85D-4808-82F7-F348B3039D5B}"/>
              </a:ext>
            </a:extLst>
          </p:cNvPr>
          <p:cNvGrpSpPr/>
          <p:nvPr/>
        </p:nvGrpSpPr>
        <p:grpSpPr>
          <a:xfrm>
            <a:off x="2428568" y="1465006"/>
            <a:ext cx="7570837" cy="4748981"/>
            <a:chOff x="2771693" y="1700809"/>
            <a:chExt cx="7012039" cy="4248473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2DFC3B19-A593-4839-93DB-43EA43673E56}"/>
                </a:ext>
              </a:extLst>
            </p:cNvPr>
            <p:cNvGrpSpPr/>
            <p:nvPr/>
          </p:nvGrpSpPr>
          <p:grpSpPr>
            <a:xfrm>
              <a:off x="2840319" y="1700809"/>
              <a:ext cx="6943413" cy="1991472"/>
              <a:chOff x="582573" y="1200148"/>
              <a:chExt cx="7471621" cy="2286001"/>
            </a:xfrm>
          </p:grpSpPr>
          <p:pic>
            <p:nvPicPr>
              <p:cNvPr id="10" name="Bild 1" descr="Macintosh HD:Users:helensteiner:Desktop:P1060474.JPG">
                <a:extLst>
                  <a:ext uri="{FF2B5EF4-FFF2-40B4-BE49-F238E27FC236}">
                    <a16:creationId xmlns:a16="http://schemas.microsoft.com/office/drawing/2014/main" id="{69626540-163B-4263-8222-0AB8538DECAB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81" b="12144"/>
              <a:stretch/>
            </p:blipFill>
            <p:spPr bwMode="auto">
              <a:xfrm>
                <a:off x="582573" y="1200149"/>
                <a:ext cx="3481388" cy="228600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Bild 8" descr="Macintosh HD:Users:helensteiner:Desktop:P1060499.JPG">
                <a:extLst>
                  <a:ext uri="{FF2B5EF4-FFF2-40B4-BE49-F238E27FC236}">
                    <a16:creationId xmlns:a16="http://schemas.microsoft.com/office/drawing/2014/main" id="{C6702D73-5613-4A5A-BA72-1F65EC6BEC4B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33" b="4644"/>
              <a:stretch/>
            </p:blipFill>
            <p:spPr bwMode="auto">
              <a:xfrm>
                <a:off x="4379382" y="1200148"/>
                <a:ext cx="3674812" cy="228600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3B01CA7-7987-4A01-8BE5-DF51EC99E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825" t="27320" r="43700" b="51260"/>
            <a:stretch/>
          </p:blipFill>
          <p:spPr>
            <a:xfrm>
              <a:off x="2771693" y="3789040"/>
              <a:ext cx="3303896" cy="216024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A7720C1-73E0-46B5-ACE3-AC47731F1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699" t="31264" r="25977" b="51201"/>
            <a:stretch/>
          </p:blipFill>
          <p:spPr>
            <a:xfrm>
              <a:off x="6368712" y="3789041"/>
              <a:ext cx="3415020" cy="2160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24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6F49A0-43AF-41D1-8B3A-08997EFA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Abstammungskontrolle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ED8683-9CC3-4A33-83A3-77D32900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A25159-322F-485C-9085-152AE828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14</a:t>
            </a:fld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7897CCF-95EE-4399-AB90-2E57918D3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r="7200" b="5366"/>
          <a:stretch/>
        </p:blipFill>
        <p:spPr>
          <a:xfrm>
            <a:off x="952968" y="1788422"/>
            <a:ext cx="3816438" cy="403245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66C946B-CDBF-4D1A-95F5-5D644FEF55B5}"/>
              </a:ext>
            </a:extLst>
          </p:cNvPr>
          <p:cNvSpPr/>
          <p:nvPr/>
        </p:nvSpPr>
        <p:spPr>
          <a:xfrm>
            <a:off x="5542497" y="2044651"/>
            <a:ext cx="46085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Qualitas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ist durch ICAR, dem International Committee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Animal Recording, für die Durchführung der Abstammungskontrolle mittels SNP-Daten akkreditiert</a:t>
            </a:r>
            <a:endParaRPr lang="de-C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42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372E6-5052-4FCB-B729-C9D1B526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Anzahl Typisierungen nach Auftraggeber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1693BC-3877-4E97-9100-A87DE10F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555480-13D0-489F-8577-4FD202F2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Bildplatzhalter 5">
            <a:extLst>
              <a:ext uri="{FF2B5EF4-FFF2-40B4-BE49-F238E27FC236}">
                <a16:creationId xmlns:a16="http://schemas.microsoft.com/office/drawing/2014/main" id="{A2A998B2-B65D-4B64-9A98-5AC9ABE877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4324157"/>
              </p:ext>
            </p:extLst>
          </p:nvPr>
        </p:nvGraphicFramePr>
        <p:xfrm>
          <a:off x="1731240" y="1441954"/>
          <a:ext cx="8700786" cy="471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196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996F36A-83F0-4C8A-BC47-DB90BF21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17BE4-602C-FC40-87A5-EC4A1E0E21FB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DB3E377-55D0-4320-89A1-CF2BD15688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16</a:t>
            </a:fld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4FE8474-2D48-4385-B960-ECC5F84EAF8F}"/>
              </a:ext>
            </a:extLst>
          </p:cNvPr>
          <p:cNvGrpSpPr/>
          <p:nvPr/>
        </p:nvGrpSpPr>
        <p:grpSpPr>
          <a:xfrm>
            <a:off x="0" y="-14031"/>
            <a:ext cx="12201407" cy="6874642"/>
            <a:chOff x="0" y="-14031"/>
            <a:chExt cx="12201407" cy="6874642"/>
          </a:xfrm>
        </p:grpSpPr>
        <p:pic>
          <p:nvPicPr>
            <p:cNvPr id="16" name="Grafik 15" descr="Q:\GL Qualitas\Geschäftsbericht\Fotos für Geschäftsbericht Qualitas\Bilder von sheep\Schaf auf Stein 2.JPG">
              <a:extLst>
                <a:ext uri="{FF2B5EF4-FFF2-40B4-BE49-F238E27FC236}">
                  <a16:creationId xmlns:a16="http://schemas.microsoft.com/office/drawing/2014/main" id="{2BF2E633-D1E7-4FED-9BFE-9A68B02018ED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27181"/>
              <a:ext cx="2920007" cy="2694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rafik 16" descr="Q:\GL Qualitas\Geschäftsbericht\Fotos für Geschäftsbericht Qualitas\Bilder von BVCH\1349272.JPG">
              <a:extLst>
                <a:ext uri="{FF2B5EF4-FFF2-40B4-BE49-F238E27FC236}">
                  <a16:creationId xmlns:a16="http://schemas.microsoft.com/office/drawing/2014/main" id="{55DCBDA8-F546-43D8-8DC1-976E715206C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9" t="32065"/>
            <a:stretch/>
          </p:blipFill>
          <p:spPr bwMode="auto">
            <a:xfrm>
              <a:off x="0" y="-2610"/>
              <a:ext cx="6043785" cy="269403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Grafik 17" descr="Q:\FB_EDV\Operating\Webseite\Fotos\SZZV_Herren\IMG_0175.JPG">
              <a:extLst>
                <a:ext uri="{FF2B5EF4-FFF2-40B4-BE49-F238E27FC236}">
                  <a16:creationId xmlns:a16="http://schemas.microsoft.com/office/drawing/2014/main" id="{AFE3A042-E673-43F6-BC47-647BFF05471A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06" b="22538"/>
            <a:stretch/>
          </p:blipFill>
          <p:spPr bwMode="auto">
            <a:xfrm>
              <a:off x="5912625" y="4616334"/>
              <a:ext cx="6288782" cy="224427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Grafik 18" descr="Q:\FB_EDV\Operating\Webseite\Fotos\MUKU_beef.ch13_Tiere_M.Freund_04.09  (21).JPG">
              <a:extLst>
                <a:ext uri="{FF2B5EF4-FFF2-40B4-BE49-F238E27FC236}">
                  <a16:creationId xmlns:a16="http://schemas.microsoft.com/office/drawing/2014/main" id="{E8CE5225-C575-4FAB-B4FE-DC4F0BBA49E4}"/>
                </a:ext>
              </a:extLst>
            </p:cNvPr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19" b="32778"/>
            <a:stretch/>
          </p:blipFill>
          <p:spPr bwMode="auto">
            <a:xfrm>
              <a:off x="10504" y="4618945"/>
              <a:ext cx="5902307" cy="223905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Grafik 19" descr="Q:\FB_EDV\Operating\Homepage\Fotos\SWISSHERDBOOK020369.jpg">
              <a:extLst>
                <a:ext uri="{FF2B5EF4-FFF2-40B4-BE49-F238E27FC236}">
                  <a16:creationId xmlns:a16="http://schemas.microsoft.com/office/drawing/2014/main" id="{C09BDEEB-618B-4CCF-BA6C-5E4053109AE0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71" b="13928"/>
            <a:stretch/>
          </p:blipFill>
          <p:spPr bwMode="auto">
            <a:xfrm>
              <a:off x="6034378" y="-14031"/>
              <a:ext cx="6157622" cy="270545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D96B8BC1-4CF6-48B6-B4FA-87FDB49F2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34" b="12146"/>
            <a:stretch/>
          </p:blipFill>
          <p:spPr>
            <a:xfrm>
              <a:off x="9441536" y="2641860"/>
              <a:ext cx="2750464" cy="20283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DDA9552-6F9C-41EF-80A1-1792D76F05C9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672" y="2691427"/>
              <a:ext cx="7526655" cy="1783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010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A1EEE-5F18-4083-A48A-285B84BB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Qualitas</a:t>
            </a:r>
            <a:r>
              <a:rPr lang="de-CH" dirty="0"/>
              <a:t> AG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63D55A-3A64-4A7E-8E5C-95CB57EE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040"/>
            <a:ext cx="10515600" cy="4351338"/>
          </a:xfrm>
        </p:spPr>
        <p:txBody>
          <a:bodyPr/>
          <a:lstStyle/>
          <a:p>
            <a:r>
              <a:rPr lang="de-DE" dirty="0" err="1"/>
              <a:t>Qualitas</a:t>
            </a:r>
            <a:r>
              <a:rPr lang="de-DE" dirty="0"/>
              <a:t> bietet </a:t>
            </a:r>
            <a:r>
              <a:rPr lang="de-DE" b="1" dirty="0"/>
              <a:t>IT</a:t>
            </a:r>
            <a:r>
              <a:rPr lang="de-DE" dirty="0"/>
              <a:t> und </a:t>
            </a:r>
            <a:r>
              <a:rPr lang="de-DE" b="1" dirty="0"/>
              <a:t>quantitative Genetik</a:t>
            </a:r>
            <a:r>
              <a:rPr lang="de-DE" dirty="0"/>
              <a:t> für die Schweizer </a:t>
            </a:r>
            <a:r>
              <a:rPr lang="de-DE" b="1" dirty="0"/>
              <a:t>Nutztierhaltung</a:t>
            </a:r>
            <a:r>
              <a:rPr lang="de-DE" dirty="0"/>
              <a:t>.</a:t>
            </a:r>
          </a:p>
          <a:p>
            <a:r>
              <a:rPr lang="de-DE" dirty="0"/>
              <a:t>Unsere </a:t>
            </a:r>
            <a:r>
              <a:rPr lang="de-DE" b="1" dirty="0"/>
              <a:t>Vision</a:t>
            </a:r>
            <a:r>
              <a:rPr lang="de-DE" dirty="0"/>
              <a:t> ist, dass wir mit unserer täglichen Arbeit die weitere Digitalisierung, Entwicklung und Forschung in der Schweizer Tierzucht und Nutztierhaltung prägen. Unsere </a:t>
            </a:r>
            <a:r>
              <a:rPr lang="de-DE" b="1" dirty="0"/>
              <a:t>Mission</a:t>
            </a:r>
            <a:r>
              <a:rPr lang="de-DE" dirty="0"/>
              <a:t> sehen wir deshalb darin, IT-Lösungen für die Schweizer Nutztierbranche zu entwickeln und professionelle Dienstleistungen für die Tierzucht anzubieten. </a:t>
            </a:r>
          </a:p>
          <a:p>
            <a:r>
              <a:rPr lang="de-DE" dirty="0"/>
              <a:t>35 Mitarbeitende auf 29.8 Vollzeitstellen, davon 14 Mitarbeitende mit </a:t>
            </a:r>
            <a:r>
              <a:rPr lang="de-DE" dirty="0" err="1"/>
              <a:t>Agronomiestudium</a:t>
            </a:r>
            <a:endParaRPr lang="de-DE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44AD28-C50E-4BDE-8ED3-F9194232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35CE3E-92FA-4802-95EA-D9D62010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340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5F1C0-A6C8-4BF2-803E-36627DF3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/>
              <a:t>Qualitas</a:t>
            </a:r>
            <a:r>
              <a:rPr lang="de-CH" dirty="0"/>
              <a:t> AG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ADCEB-384A-4CA2-98F1-7DD7963E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CFA6E1-BF16-4329-A702-94618289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3</a:t>
            </a:fld>
            <a:endParaRPr lang="de-DE"/>
          </a:p>
        </p:txBody>
      </p:sp>
      <p:pic>
        <p:nvPicPr>
          <p:cNvPr id="6" name="Bild 1" descr="Qualitas_Präsendtation.jpg">
            <a:extLst>
              <a:ext uri="{FF2B5EF4-FFF2-40B4-BE49-F238E27FC236}">
                <a16:creationId xmlns:a16="http://schemas.microsoft.com/office/drawing/2014/main" id="{2E7708CF-78A0-40DA-BB3B-C938E34E8C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9"/>
          <a:stretch/>
        </p:blipFill>
        <p:spPr>
          <a:xfrm>
            <a:off x="2586183" y="1325289"/>
            <a:ext cx="7474381" cy="49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6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81AF9C-2BF4-4757-B564-D1C5D997E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17BE4-602C-FC40-87A5-EC4A1E0E21FB}" type="datetime4">
              <a:rPr lang="de-CH" smtClean="0"/>
              <a:t>8. Mai 2020</a:t>
            </a:fld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E7764B-E727-4B4E-985E-3F1A123CD4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551E0-B9D8-6A45-83BF-B52C694C886C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D2F1559-7BD8-49E5-9AEE-4A9003C91C21}"/>
              </a:ext>
            </a:extLst>
          </p:cNvPr>
          <p:cNvSpPr txBox="1">
            <a:spLocks/>
          </p:cNvSpPr>
          <p:nvPr/>
        </p:nvSpPr>
        <p:spPr>
          <a:xfrm>
            <a:off x="468085" y="37925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EE292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de-CH" dirty="0"/>
              <a:t>Kunden nach Fachbereich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382D730B-27F1-4FFA-8016-EE464787D6A7}"/>
              </a:ext>
            </a:extLst>
          </p:cNvPr>
          <p:cNvSpPr txBox="1">
            <a:spLocks/>
          </p:cNvSpPr>
          <p:nvPr/>
        </p:nvSpPr>
        <p:spPr>
          <a:xfrm>
            <a:off x="838200" y="6413080"/>
            <a:ext cx="9906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25888C-F6F5-4E06-8076-6A727FAF7AA1}" type="datetime1">
              <a:rPr lang="de-DE" smtClean="0"/>
              <a:pPr/>
              <a:t>08.05.2020</a:t>
            </a:fld>
            <a:endParaRPr lang="de-DE"/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6BED338A-5D94-4A37-BBCD-822646A00819}"/>
              </a:ext>
            </a:extLst>
          </p:cNvPr>
          <p:cNvSpPr txBox="1">
            <a:spLocks/>
          </p:cNvSpPr>
          <p:nvPr/>
        </p:nvSpPr>
        <p:spPr>
          <a:xfrm>
            <a:off x="10613571" y="6413081"/>
            <a:ext cx="740228" cy="288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7FEDB0-AED4-EB48-9414-6A4AC953CA41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9F9C69-DD6A-43D1-8AB2-2DDC090876FF}"/>
              </a:ext>
            </a:extLst>
          </p:cNvPr>
          <p:cNvSpPr txBox="1"/>
          <p:nvPr/>
        </p:nvSpPr>
        <p:spPr>
          <a:xfrm>
            <a:off x="2601157" y="1309522"/>
            <a:ext cx="838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</a:pPr>
            <a:r>
              <a:rPr lang="de-CH" sz="3200" dirty="0">
                <a:latin typeface="Arial" panose="020B0604020202020204" pitchFamily="34" charset="0"/>
                <a:cs typeface="Arial" panose="020B0604020202020204" pitchFamily="34" charset="0"/>
              </a:rPr>
              <a:t>Informatik</a:t>
            </a:r>
            <a:r>
              <a:rPr lang="de-CH" sz="2800" dirty="0">
                <a:latin typeface="Arial" panose="020B0604020202020204" pitchFamily="34" charset="0"/>
                <a:cs typeface="Arial" panose="020B0604020202020204" pitchFamily="34" charset="0"/>
              </a:rPr>
              <a:t>		              </a:t>
            </a:r>
            <a:r>
              <a:rPr lang="de-CH" sz="3200" dirty="0">
                <a:latin typeface="Arial" panose="020B0604020202020204" pitchFamily="34" charset="0"/>
                <a:cs typeface="Arial" panose="020B0604020202020204" pitchFamily="34" charset="0"/>
              </a:rPr>
              <a:t>Zuchtwertschätzung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7" descr="Logo swissherdbook CMYK generic">
            <a:extLst>
              <a:ext uri="{FF2B5EF4-FFF2-40B4-BE49-F238E27FC236}">
                <a16:creationId xmlns:a16="http://schemas.microsoft.com/office/drawing/2014/main" id="{2DEEA2A3-BC00-44B5-9525-8A6C015D41BB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9674" y="2249582"/>
            <a:ext cx="16383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K:\Vorlagen\Logo Braunvieh 2012\logo_braunvieh_cmyk.jpg">
            <a:extLst>
              <a:ext uri="{FF2B5EF4-FFF2-40B4-BE49-F238E27FC236}">
                <a16:creationId xmlns:a16="http://schemas.microsoft.com/office/drawing/2014/main" id="{81A988AA-EFA2-476E-AD97-1DD12E5C7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0560" y="3165393"/>
            <a:ext cx="2228379" cy="516542"/>
          </a:xfrm>
          <a:prstGeom prst="rect">
            <a:avLst/>
          </a:prstGeom>
          <a:noFill/>
        </p:spPr>
      </p:pic>
      <p:pic>
        <p:nvPicPr>
          <p:cNvPr id="10" name="Grafik 9" descr="logo2000-couleur 350x269">
            <a:extLst>
              <a:ext uri="{FF2B5EF4-FFF2-40B4-BE49-F238E27FC236}">
                <a16:creationId xmlns:a16="http://schemas.microsoft.com/office/drawing/2014/main" id="{AA0CD82D-A4F3-4213-86E8-460AC8A5E00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12640" y="2631329"/>
            <a:ext cx="1171045" cy="869679"/>
          </a:xfrm>
          <a:prstGeom prst="rect">
            <a:avLst/>
          </a:prstGeom>
          <a:noFill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3122CAB-6A94-44B5-A61A-A1DFAE07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0401" y="5075038"/>
            <a:ext cx="1641184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4C9BAB7-4BCE-4305-90BE-341EF519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2775" y="2280478"/>
            <a:ext cx="2486025" cy="517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Grafik 12" descr="Logo">
            <a:extLst>
              <a:ext uri="{FF2B5EF4-FFF2-40B4-BE49-F238E27FC236}">
                <a16:creationId xmlns:a16="http://schemas.microsoft.com/office/drawing/2014/main" id="{7DDF25CB-DA79-48AA-A432-958E0359160D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4582" y="4938694"/>
            <a:ext cx="1128713" cy="109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6D3339E-7404-44FD-A1D4-5863C1C0B6B7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836340" y="4028469"/>
            <a:ext cx="1362075" cy="135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MK_cmyk_dfir">
            <a:extLst>
              <a:ext uri="{FF2B5EF4-FFF2-40B4-BE49-F238E27FC236}">
                <a16:creationId xmlns:a16="http://schemas.microsoft.com/office/drawing/2014/main" id="{0DB444D5-D25A-43FB-BB06-A8998ABA6151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47895" y="3984319"/>
            <a:ext cx="2492906" cy="63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0E5BD99-7459-4DD9-9A7C-0B3B88DD2212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70" y="3924838"/>
            <a:ext cx="1007259" cy="102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5E58094-6DA8-477E-B7DB-ED171D2802C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81" y="3066168"/>
            <a:ext cx="1232437" cy="51654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42E45F-64BC-4950-B402-70E8B74414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92" y="5248638"/>
            <a:ext cx="1733178" cy="59967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C8A3498-BB5F-42D5-A969-9A67707A5A77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490" y="5255448"/>
            <a:ext cx="1438275" cy="7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 descr="Logo Qualiporc">
            <a:hlinkClick r:id="rId14"/>
            <a:extLst>
              <a:ext uri="{FF2B5EF4-FFF2-40B4-BE49-F238E27FC236}">
                <a16:creationId xmlns:a16="http://schemas.microsoft.com/office/drawing/2014/main" id="{91DD0DCF-DBA1-4BBA-8C3D-16A76F1B1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47" y="4011372"/>
            <a:ext cx="2352688" cy="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36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060C9-BC73-4943-AC2A-74453AE3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Informatik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4B768-9437-4F01-B762-F74740BB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005657-6CD6-46A4-80B0-C75046C4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22A99AC-9571-4D69-B8DF-59E1377D4D5A}"/>
              </a:ext>
            </a:extLst>
          </p:cNvPr>
          <p:cNvSpPr txBox="1"/>
          <p:nvPr/>
        </p:nvSpPr>
        <p:spPr>
          <a:xfrm>
            <a:off x="951346" y="1912814"/>
            <a:ext cx="104024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Oracle-Datenbank für die Verwaltung von Tierdaten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Java-Applikation zur Visualisierung der Datenbankinformationen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Zugang über Browser (Firefox, Internet Explorer ≥7 und Safari ≥5.0)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Adress- und Betriebsdaten werden für jeden Kunden getrennt geführt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Tierdaten sind offen, wesentliche Stammdaten sind gleich, Tier nur einmal auf der Datenbank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Weiterentwicklungen möglichst gleich für alle Kunden </a:t>
            </a: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 hohe Synergie</a:t>
            </a:r>
            <a:endParaRPr lang="de-CH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de-DE" sz="2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18511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E625C9-3DBC-4835-AB50-826EC3C3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Informatik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3EA317-2DA7-431D-B7F1-B7A30873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ABF821-7CC1-43BD-82D2-1F18D0CAE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 descr="C:\Users\jm\AppData\Local\Microsoft\Windows\Temporary Internet Files\Content.Outlook\UDG6CQ71\Informatik_Aufbau.PNG">
            <a:extLst>
              <a:ext uri="{FF2B5EF4-FFF2-40B4-BE49-F238E27FC236}">
                <a16:creationId xmlns:a16="http://schemas.microsoft.com/office/drawing/2014/main" id="{B2E37946-148F-43EB-9C33-AA6A3A2140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74" y="1929656"/>
            <a:ext cx="6160000" cy="41755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1B1F45-10CD-4C86-8C7C-406B8835C3FC}"/>
              </a:ext>
            </a:extLst>
          </p:cNvPr>
          <p:cNvSpPr txBox="1"/>
          <p:nvPr/>
        </p:nvSpPr>
        <p:spPr>
          <a:xfrm>
            <a:off x="482866" y="2374610"/>
            <a:ext cx="46433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Speichersystem vom Server getrennt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primäres und sekundäres Speichersystem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Datensicherung permanent vom primären zum sekundären Speichersystem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wöchentlich Voll-Backup</a:t>
            </a:r>
          </a:p>
        </p:txBody>
      </p:sp>
    </p:spTree>
    <p:extLst>
      <p:ext uri="{BB962C8B-B14F-4D97-AF65-F5344CB8AC3E}">
        <p14:creationId xmlns:p14="http://schemas.microsoft.com/office/powerpoint/2010/main" val="131548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C9E84-DD72-4FF6-832E-592BF57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3268"/>
            <a:ext cx="10515600" cy="1325563"/>
          </a:xfrm>
        </p:spPr>
        <p:txBody>
          <a:bodyPr/>
          <a:lstStyle/>
          <a:p>
            <a:pPr algn="ctr"/>
            <a:r>
              <a:rPr lang="de-DE" dirty="0" err="1"/>
              <a:t>eBGS</a:t>
            </a:r>
            <a:r>
              <a:rPr lang="de-DE" dirty="0"/>
              <a:t> – eine App für die Milchkontrolle</a:t>
            </a:r>
            <a:br>
              <a:rPr lang="de-DE" dirty="0"/>
            </a:b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01B606-9D39-451B-B523-83F2CCA7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0DC704-7220-40EA-BE1C-63EE49BB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7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F6F814-9393-4A6F-959F-4F65219C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83" t="18451" r="12122" b="10573"/>
          <a:stretch/>
        </p:blipFill>
        <p:spPr>
          <a:xfrm>
            <a:off x="7222836" y="1260085"/>
            <a:ext cx="2854037" cy="452255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5A70FC4-BBFC-4DC3-A23F-F269E2CB657F}"/>
              </a:ext>
            </a:extLst>
          </p:cNvPr>
          <p:cNvSpPr/>
          <p:nvPr/>
        </p:nvSpPr>
        <p:spPr>
          <a:xfrm>
            <a:off x="997527" y="1947354"/>
            <a:ext cx="5813183" cy="259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hangingPunct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Milchkontrolle ohne Begleitscheine (BGS)</a:t>
            </a:r>
          </a:p>
          <a:p>
            <a:pPr marL="285750" indent="-285750" hangingPunct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Kein Papier- und Schreibaufwand</a:t>
            </a:r>
          </a:p>
          <a:p>
            <a:pPr marL="285750" indent="-285750" hangingPunct="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Keine Fehler beim Erfassen/Scannen der BGS </a:t>
            </a:r>
          </a:p>
          <a:p>
            <a:pPr algn="just" hangingPunct="0">
              <a:lnSpc>
                <a:spcPct val="114000"/>
              </a:lnSpc>
            </a:pPr>
            <a:r>
              <a:rPr lang="de-DE" sz="2400" dirty="0">
                <a:latin typeface="Candara" panose="020E05020303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61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4A43F-3181-4277-9E10-A51C116F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Automatisierter Tierdatenaustausch – die volle Digitalisierung der Milchkontrolle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77C537-E370-4670-82E7-036550B00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2B408A-160D-47DD-9280-0C849691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8</a:t>
            </a:fld>
            <a:endParaRPr lang="de-DE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FE11A2C8-0765-4821-B6D2-76248002A18B}"/>
              </a:ext>
            </a:extLst>
          </p:cNvPr>
          <p:cNvGrpSpPr/>
          <p:nvPr/>
        </p:nvGrpSpPr>
        <p:grpSpPr>
          <a:xfrm>
            <a:off x="2182347" y="2002476"/>
            <a:ext cx="7370036" cy="3514756"/>
            <a:chOff x="2182347" y="2002476"/>
            <a:chExt cx="7370036" cy="3514756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EC7692DE-145A-486A-A518-3812185C672B}"/>
                </a:ext>
              </a:extLst>
            </p:cNvPr>
            <p:cNvGrpSpPr/>
            <p:nvPr/>
          </p:nvGrpSpPr>
          <p:grpSpPr>
            <a:xfrm>
              <a:off x="2513612" y="2002476"/>
              <a:ext cx="7038771" cy="3514756"/>
              <a:chOff x="0" y="0"/>
              <a:chExt cx="6125445" cy="2720975"/>
            </a:xfrm>
          </p:grpSpPr>
          <p:grpSp>
            <p:nvGrpSpPr>
              <p:cNvPr id="44" name="Gruppieren 43">
                <a:extLst>
                  <a:ext uri="{FF2B5EF4-FFF2-40B4-BE49-F238E27FC236}">
                    <a16:creationId xmlns:a16="http://schemas.microsoft.com/office/drawing/2014/main" id="{2E968307-ADE5-4B51-9D84-3C515017F15B}"/>
                  </a:ext>
                </a:extLst>
              </p:cNvPr>
              <p:cNvGrpSpPr/>
              <p:nvPr/>
            </p:nvGrpSpPr>
            <p:grpSpPr>
              <a:xfrm>
                <a:off x="3743325" y="0"/>
                <a:ext cx="2381250" cy="1315085"/>
                <a:chOff x="3743325" y="0"/>
                <a:chExt cx="2381250" cy="1315085"/>
              </a:xfrm>
            </p:grpSpPr>
            <p:grpSp>
              <p:nvGrpSpPr>
                <p:cNvPr id="66" name="Gruppieren 65">
                  <a:extLst>
                    <a:ext uri="{FF2B5EF4-FFF2-40B4-BE49-F238E27FC236}">
                      <a16:creationId xmlns:a16="http://schemas.microsoft.com/office/drawing/2014/main" id="{49645919-6438-4382-9DDF-08F9B6EEDC9C}"/>
                    </a:ext>
                  </a:extLst>
                </p:cNvPr>
                <p:cNvGrpSpPr/>
                <p:nvPr/>
              </p:nvGrpSpPr>
              <p:grpSpPr>
                <a:xfrm>
                  <a:off x="4067175" y="104775"/>
                  <a:ext cx="1386840" cy="1210310"/>
                  <a:chOff x="4067175" y="104775"/>
                  <a:chExt cx="989920" cy="791050"/>
                </a:xfrm>
              </p:grpSpPr>
              <p:pic>
                <p:nvPicPr>
                  <p:cNvPr id="70" name="Grafik 69">
                    <a:extLst>
                      <a:ext uri="{FF2B5EF4-FFF2-40B4-BE49-F238E27FC236}">
                        <a16:creationId xmlns:a16="http://schemas.microsoft.com/office/drawing/2014/main" id="{48AF77C6-D39A-41C4-B498-F69314D0A4E0}"/>
                      </a:ext>
                    </a:extLst>
                  </p:cNvPr>
                  <p:cNvPicPr/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3951" t="43920" r="1958" b="17797"/>
                  <a:stretch/>
                </p:blipFill>
                <p:spPr bwMode="auto">
                  <a:xfrm>
                    <a:off x="4067175" y="104775"/>
                    <a:ext cx="948690" cy="680085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71" name="Textfeld 10">
                    <a:extLst>
                      <a:ext uri="{FF2B5EF4-FFF2-40B4-BE49-F238E27FC236}">
                        <a16:creationId xmlns:a16="http://schemas.microsoft.com/office/drawing/2014/main" id="{66E083E4-27AB-4A70-9A34-B1845AE23EC4}"/>
                      </a:ext>
                    </a:extLst>
                  </p:cNvPr>
                  <p:cNvSpPr txBox="1"/>
                  <p:nvPr/>
                </p:nvSpPr>
                <p:spPr>
                  <a:xfrm>
                    <a:off x="4215005" y="628272"/>
                    <a:ext cx="842090" cy="2675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no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C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libri" panose="020F0502020204030204" pitchFamily="34" charset="0"/>
                      </a:rPr>
                      <a:t>Betrieb </a:t>
                    </a:r>
                    <a:endParaRPr kumimoji="0" lang="de-CH" sz="12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7" name="Gleichschenkliges Dreieck 66">
                  <a:extLst>
                    <a:ext uri="{FF2B5EF4-FFF2-40B4-BE49-F238E27FC236}">
                      <a16:creationId xmlns:a16="http://schemas.microsoft.com/office/drawing/2014/main" id="{5D9AC4EF-2579-4D29-A522-0FBB1DD7759E}"/>
                    </a:ext>
                  </a:extLst>
                </p:cNvPr>
                <p:cNvSpPr/>
                <p:nvPr/>
              </p:nvSpPr>
              <p:spPr>
                <a:xfrm>
                  <a:off x="3743325" y="0"/>
                  <a:ext cx="2381250" cy="1149350"/>
                </a:xfrm>
                <a:prstGeom prst="triangle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CH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68" name="Gerader Verbinder 67">
                  <a:extLst>
                    <a:ext uri="{FF2B5EF4-FFF2-40B4-BE49-F238E27FC236}">
                      <a16:creationId xmlns:a16="http://schemas.microsoft.com/office/drawing/2014/main" id="{707D7A64-83C5-4350-AD6F-E1CC8C1FFA3B}"/>
                    </a:ext>
                  </a:extLst>
                </p:cNvPr>
                <p:cNvCxnSpPr/>
                <p:nvPr/>
              </p:nvCxnSpPr>
              <p:spPr>
                <a:xfrm>
                  <a:off x="5038725" y="38100"/>
                  <a:ext cx="466725" cy="452120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</p:cxnSp>
            <p:sp>
              <p:nvSpPr>
                <p:cNvPr id="69" name="Diagonaler Streifen 68">
                  <a:extLst>
                    <a:ext uri="{FF2B5EF4-FFF2-40B4-BE49-F238E27FC236}">
                      <a16:creationId xmlns:a16="http://schemas.microsoft.com/office/drawing/2014/main" id="{47B71C86-56CA-4385-ADC4-B3E7D7780F44}"/>
                    </a:ext>
                  </a:extLst>
                </p:cNvPr>
                <p:cNvSpPr/>
                <p:nvPr/>
              </p:nvSpPr>
              <p:spPr>
                <a:xfrm>
                  <a:off x="4086225" y="57150"/>
                  <a:ext cx="757555" cy="727710"/>
                </a:xfrm>
                <a:prstGeom prst="diagStripe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CH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D6086231-72D7-4BDB-B9DD-F96CD9CAB4A1}"/>
                  </a:ext>
                </a:extLst>
              </p:cNvPr>
              <p:cNvGrpSpPr/>
              <p:nvPr/>
            </p:nvGrpSpPr>
            <p:grpSpPr>
              <a:xfrm>
                <a:off x="0" y="1152326"/>
                <a:ext cx="6125445" cy="1568649"/>
                <a:chOff x="0" y="1152326"/>
                <a:chExt cx="6125445" cy="1568649"/>
              </a:xfrm>
            </p:grpSpPr>
            <p:pic>
              <p:nvPicPr>
                <p:cNvPr id="46" name="Grafik 45">
                  <a:extLst>
                    <a:ext uri="{FF2B5EF4-FFF2-40B4-BE49-F238E27FC236}">
                      <a16:creationId xmlns:a16="http://schemas.microsoft.com/office/drawing/2014/main" id="{52CA4ACF-21C2-442E-A7C7-4DC9FC4FD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9525" y="1743075"/>
                  <a:ext cx="1073785" cy="798830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47" name="Gruppieren 46">
                  <a:extLst>
                    <a:ext uri="{FF2B5EF4-FFF2-40B4-BE49-F238E27FC236}">
                      <a16:creationId xmlns:a16="http://schemas.microsoft.com/office/drawing/2014/main" id="{68FEF737-5EF4-4C3A-9FF4-AA622053B125}"/>
                    </a:ext>
                  </a:extLst>
                </p:cNvPr>
                <p:cNvGrpSpPr/>
                <p:nvPr/>
              </p:nvGrpSpPr>
              <p:grpSpPr>
                <a:xfrm>
                  <a:off x="0" y="1152326"/>
                  <a:ext cx="6125445" cy="1568649"/>
                  <a:chOff x="0" y="1152317"/>
                  <a:chExt cx="6812448" cy="1624906"/>
                </a:xfrm>
              </p:grpSpPr>
              <p:grpSp>
                <p:nvGrpSpPr>
                  <p:cNvPr id="49" name="Gruppieren 48">
                    <a:extLst>
                      <a:ext uri="{FF2B5EF4-FFF2-40B4-BE49-F238E27FC236}">
                        <a16:creationId xmlns:a16="http://schemas.microsoft.com/office/drawing/2014/main" id="{BFA54B8C-1D63-4ED9-AAA7-EA64AF647FB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446548"/>
                    <a:ext cx="1529811" cy="1330675"/>
                    <a:chOff x="0" y="1446548"/>
                    <a:chExt cx="1529811" cy="1330675"/>
                  </a:xfrm>
                </p:grpSpPr>
                <p:pic>
                  <p:nvPicPr>
                    <p:cNvPr id="64" name="Grafik 63">
                      <a:extLst>
                        <a:ext uri="{FF2B5EF4-FFF2-40B4-BE49-F238E27FC236}">
                          <a16:creationId xmlns:a16="http://schemas.microsoft.com/office/drawing/2014/main" id="{1CB683F4-1F4E-459E-98EE-1DD3908DBC0C}"/>
                        </a:ext>
                      </a:extLst>
                    </p:cNvPr>
                    <p:cNvPicPr/>
                    <p:nvPr/>
                  </p:nvPicPr>
                  <p:blipFill rotWithShape="1">
                    <a:blip r:embed="rId4">
                      <a:duotone>
                        <a:prstClr val="black"/>
                        <a:srgbClr val="FFFFFF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689" t="56964" r="79491" b="12957"/>
                    <a:stretch/>
                  </p:blipFill>
                  <p:spPr bwMode="auto">
                    <a:xfrm>
                      <a:off x="649066" y="1446548"/>
                      <a:ext cx="880745" cy="1330675"/>
                    </a:xfrm>
                    <a:prstGeom prst="rect">
                      <a:avLst/>
                    </a:prstGeom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sp>
                  <p:nvSpPr>
                    <p:cNvPr id="65" name="Textfeld 13">
                      <a:extLst>
                        <a:ext uri="{FF2B5EF4-FFF2-40B4-BE49-F238E27FC236}">
                          <a16:creationId xmlns:a16="http://schemas.microsoft.com/office/drawing/2014/main" id="{86BE42FC-4482-4C09-90AC-17D0DDA2BE3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-131086" y="1766523"/>
                      <a:ext cx="920622" cy="6584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solidFill>
                        <a:srgbClr val="000000"/>
                      </a:solidFill>
                    </a:ln>
                  </p:spPr>
                  <p:txBody>
                    <a:bodyPr wrap="square" rtlCol="0">
                      <a:no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kumimoji="0" lang="de-CH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kumimoji="0" lang="de-CH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5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kumimoji="0" lang="de-CH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 Informatik</a:t>
                      </a:r>
                      <a:endParaRPr kumimoji="0" lang="de-CH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50" name="Gruppieren 49">
                    <a:extLst>
                      <a:ext uri="{FF2B5EF4-FFF2-40B4-BE49-F238E27FC236}">
                        <a16:creationId xmlns:a16="http://schemas.microsoft.com/office/drawing/2014/main" id="{DB54B2AC-474B-45F7-B3C2-BBD9B2A8C1A1}"/>
                      </a:ext>
                    </a:extLst>
                  </p:cNvPr>
                  <p:cNvGrpSpPr/>
                  <p:nvPr/>
                </p:nvGrpSpPr>
                <p:grpSpPr>
                  <a:xfrm>
                    <a:off x="4164678" y="1152317"/>
                    <a:ext cx="2647770" cy="1537839"/>
                    <a:chOff x="4164678" y="1152317"/>
                    <a:chExt cx="2647770" cy="1537839"/>
                  </a:xfrm>
                </p:grpSpPr>
                <p:grpSp>
                  <p:nvGrpSpPr>
                    <p:cNvPr id="57" name="Gruppieren 56">
                      <a:extLst>
                        <a:ext uri="{FF2B5EF4-FFF2-40B4-BE49-F238E27FC236}">
                          <a16:creationId xmlns:a16="http://schemas.microsoft.com/office/drawing/2014/main" id="{AC057506-FDC9-4914-ACBB-6BD4EB9B0E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64678" y="1152317"/>
                      <a:ext cx="2647770" cy="1537839"/>
                      <a:chOff x="4164678" y="1152317"/>
                      <a:chExt cx="2647770" cy="1537839"/>
                    </a:xfrm>
                  </p:grpSpPr>
                  <p:sp>
                    <p:nvSpPr>
                      <p:cNvPr id="59" name="Textfeld 32">
                        <a:extLst>
                          <a:ext uri="{FF2B5EF4-FFF2-40B4-BE49-F238E27FC236}">
                            <a16:creationId xmlns:a16="http://schemas.microsoft.com/office/drawing/2014/main" id="{BE711A85-A90D-4312-98F4-FE4238F1F9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31090" y="1203867"/>
                        <a:ext cx="712461" cy="3994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wrap="square" rtlCol="0">
                        <a:noAutofit/>
                      </a:bodyPr>
                      <a:lstStyle/>
                      <a:p>
                        <a:pPr marL="0" marR="0" lvl="0" indent="0" algn="ctr" defTabSz="914400" eaLnBrk="1" fontAlgn="base" latinLnBrk="0" hangingPunct="1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CH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62626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Calibri" panose="020F0502020204030204" pitchFamily="34" charset="0"/>
                          </a:rPr>
                          <a:t>ISM</a:t>
                        </a:r>
                        <a:endParaRPr kumimoji="0" lang="de-CH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60" name="Picture 52">
                        <a:extLst>
                          <a:ext uri="{FF2B5EF4-FFF2-40B4-BE49-F238E27FC236}">
                            <a16:creationId xmlns:a16="http://schemas.microsoft.com/office/drawing/2014/main" id="{D95637F6-485B-4817-A2A3-99DE91E865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6005" y="1747429"/>
                        <a:ext cx="876109" cy="65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  <p:sp>
                    <p:nvSpPr>
                      <p:cNvPr id="61" name="Rechteck 60">
                        <a:extLst>
                          <a:ext uri="{FF2B5EF4-FFF2-40B4-BE49-F238E27FC236}">
                            <a16:creationId xmlns:a16="http://schemas.microsoft.com/office/drawing/2014/main" id="{7777460C-DF45-493D-A3B3-C3092DCFEAB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164678" y="1152317"/>
                        <a:ext cx="2647770" cy="1537839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de-CH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sp>
                    <p:nvSpPr>
                      <p:cNvPr id="62" name="Geschweifte Klammer rechts 61">
                        <a:extLst>
                          <a:ext uri="{FF2B5EF4-FFF2-40B4-BE49-F238E27FC236}">
                            <a16:creationId xmlns:a16="http://schemas.microsoft.com/office/drawing/2014/main" id="{060F15B5-354F-46E3-9F3B-4A4B461D847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16200000" flipV="1">
                        <a:off x="4733293" y="900635"/>
                        <a:ext cx="291170" cy="1326055"/>
                      </a:xfrm>
                      <a:prstGeom prst="rightBrac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de-CH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</a:endParaRPr>
                      </a:p>
                    </p:txBody>
                  </p:sp>
                  <p:cxnSp>
                    <p:nvCxnSpPr>
                      <p:cNvPr id="63" name="Gerade Verbindung 2077">
                        <a:extLst>
                          <a:ext uri="{FF2B5EF4-FFF2-40B4-BE49-F238E27FC236}">
                            <a16:creationId xmlns:a16="http://schemas.microsoft.com/office/drawing/2014/main" id="{F59F52A5-824A-4BA6-A572-366EB5DF09ED}"/>
                          </a:ext>
                        </a:extLst>
                      </p:cNvPr>
                      <p:cNvCxnSpPr/>
                      <p:nvPr/>
                    </p:nvCxnSpPr>
                    <p:spPr bwMode="auto">
                      <a:xfrm>
                        <a:off x="5386661" y="2102496"/>
                        <a:ext cx="213283" cy="0"/>
                      </a:xfrm>
                      <a:prstGeom prst="line">
                        <a:avLst/>
                      </a:prstGeom>
                      <a:solidFill>
                        <a:srgbClr val="00CC99"/>
                      </a:solidFill>
                      <a:ln w="2857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cxnSp>
                </p:grpSp>
                <p:sp>
                  <p:nvSpPr>
                    <p:cNvPr id="58" name="Textfeld 36">
                      <a:extLst>
                        <a:ext uri="{FF2B5EF4-FFF2-40B4-BE49-F238E27FC236}">
                          <a16:creationId xmlns:a16="http://schemas.microsoft.com/office/drawing/2014/main" id="{69DFF99D-DCB0-410F-8964-04006BBBD7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99943" y="1249262"/>
                      <a:ext cx="1124420" cy="134395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</a:ln>
                  </p:spPr>
                  <p:txBody>
                    <a:bodyPr wrap="square" rtlCol="0">
                      <a:no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  Melkanlage</a:t>
                      </a:r>
                      <a:endParaRPr kumimoji="0" lang="de-CH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51" name="Gruppieren 50">
                    <a:extLst>
                      <a:ext uri="{FF2B5EF4-FFF2-40B4-BE49-F238E27FC236}">
                        <a16:creationId xmlns:a16="http://schemas.microsoft.com/office/drawing/2014/main" id="{20AE4452-842F-4826-AB11-573097AF3319}"/>
                      </a:ext>
                    </a:extLst>
                  </p:cNvPr>
                  <p:cNvGrpSpPr/>
                  <p:nvPr/>
                </p:nvGrpSpPr>
                <p:grpSpPr>
                  <a:xfrm>
                    <a:off x="964105" y="1264794"/>
                    <a:ext cx="3448707" cy="497684"/>
                    <a:chOff x="964105" y="1264794"/>
                    <a:chExt cx="3448707" cy="497684"/>
                  </a:xfrm>
                </p:grpSpPr>
                <p:sp>
                  <p:nvSpPr>
                    <p:cNvPr id="55" name="Textfeld 44">
                      <a:extLst>
                        <a:ext uri="{FF2B5EF4-FFF2-40B4-BE49-F238E27FC236}">
                          <a16:creationId xmlns:a16="http://schemas.microsoft.com/office/drawing/2014/main" id="{B9E5DF88-C8A6-4189-A907-6628DC6E1D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4105" y="1264794"/>
                      <a:ext cx="3448707" cy="4976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no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Softwareprogramm</a:t>
                      </a:r>
                      <a:endParaRPr kumimoji="0" lang="de-CH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(einmalige Installation auf ISM)</a:t>
                      </a:r>
                      <a:endParaRPr kumimoji="0" lang="de-CH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56" name="Gerade Verbindung mit Pfeil 55">
                      <a:extLst>
                        <a:ext uri="{FF2B5EF4-FFF2-40B4-BE49-F238E27FC236}">
                          <a16:creationId xmlns:a16="http://schemas.microsoft.com/office/drawing/2014/main" id="{E963855A-9A74-4AEF-83CE-FFF93CC1DDAF}"/>
                        </a:ext>
                      </a:extLst>
                    </p:cNvPr>
                    <p:cNvCxnSpPr/>
                    <p:nvPr/>
                  </p:nvCxnSpPr>
                  <p:spPr bwMode="auto">
                    <a:xfrm>
                      <a:off x="1520430" y="1670536"/>
                      <a:ext cx="2537081" cy="0"/>
                    </a:xfrm>
                    <a:prstGeom prst="straightConnector1">
                      <a:avLst/>
                    </a:prstGeom>
                    <a:solidFill>
                      <a:srgbClr val="00CC99"/>
                    </a:solidFill>
                    <a:ln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52" name="Gruppieren 51">
                    <a:extLst>
                      <a:ext uri="{FF2B5EF4-FFF2-40B4-BE49-F238E27FC236}">
                        <a16:creationId xmlns:a16="http://schemas.microsoft.com/office/drawing/2014/main" id="{B4A4975F-907B-4932-9AEE-F91A7DC2C01E}"/>
                      </a:ext>
                    </a:extLst>
                  </p:cNvPr>
                  <p:cNvGrpSpPr/>
                  <p:nvPr/>
                </p:nvGrpSpPr>
                <p:grpSpPr>
                  <a:xfrm>
                    <a:off x="1520437" y="2053796"/>
                    <a:ext cx="2537075" cy="653451"/>
                    <a:chOff x="1520437" y="2053796"/>
                    <a:chExt cx="2537075" cy="653451"/>
                  </a:xfrm>
                </p:grpSpPr>
                <p:sp>
                  <p:nvSpPr>
                    <p:cNvPr id="53" name="Textfeld 48">
                      <a:extLst>
                        <a:ext uri="{FF2B5EF4-FFF2-40B4-BE49-F238E27FC236}">
                          <a16:creationId xmlns:a16="http://schemas.microsoft.com/office/drawing/2014/main" id="{962C2A08-326B-4BA8-AE9A-F9B7794DBD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99488" y="2053796"/>
                      <a:ext cx="1254352" cy="6534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noAutofit/>
                    </a:bodyPr>
                    <a:lstStyle/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Daten </a:t>
                      </a:r>
                      <a:endParaRPr kumimoji="0" lang="de-CH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(tägliche </a:t>
                      </a:r>
                      <a:endParaRPr kumimoji="0" lang="de-CH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0" marR="0" lvl="0" indent="0" algn="l" defTabSz="91440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Calibri" panose="020F0502020204030204" pitchFamily="34" charset="0"/>
                        </a:rPr>
                        <a:t>Übertragung)</a:t>
                      </a:r>
                      <a:endParaRPr kumimoji="0" lang="de-CH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54" name="Gewinkelte Verbindung 38">
                      <a:extLst>
                        <a:ext uri="{FF2B5EF4-FFF2-40B4-BE49-F238E27FC236}">
                          <a16:creationId xmlns:a16="http://schemas.microsoft.com/office/drawing/2014/main" id="{F5D007E1-62CC-4F1B-A5F9-586BC5CE1409}"/>
                        </a:ext>
                      </a:extLst>
                    </p:cNvPr>
                    <p:cNvCxnSpPr/>
                    <p:nvPr/>
                  </p:nvCxnSpPr>
                  <p:spPr bwMode="auto">
                    <a:xfrm rot="10800000" flipV="1">
                      <a:off x="1520437" y="2056578"/>
                      <a:ext cx="2537075" cy="499480"/>
                    </a:xfrm>
                    <a:prstGeom prst="bentConnector3">
                      <a:avLst/>
                    </a:prstGeom>
                    <a:solidFill>
                      <a:srgbClr val="00CC99"/>
                    </a:solidFill>
                    <a:ln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arrow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</p:grpSp>
            <p:pic>
              <p:nvPicPr>
                <p:cNvPr id="48" name="Grafik 47">
                  <a:extLst>
                    <a:ext uri="{FF2B5EF4-FFF2-40B4-BE49-F238E27FC236}">
                      <a16:creationId xmlns:a16="http://schemas.microsoft.com/office/drawing/2014/main" id="{291078F8-1A45-4220-BB2E-60BC2344B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374" b="26016"/>
                <a:stretch/>
              </p:blipFill>
              <p:spPr bwMode="auto">
                <a:xfrm rot="16200000">
                  <a:off x="-152400" y="1952625"/>
                  <a:ext cx="796290" cy="2520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</p:grpSp>
        <p:pic>
          <p:nvPicPr>
            <p:cNvPr id="43" name="Grafik 42" descr="Qualitas_Logo_800dpi">
              <a:extLst>
                <a:ext uri="{FF2B5EF4-FFF2-40B4-BE49-F238E27FC236}">
                  <a16:creationId xmlns:a16="http://schemas.microsoft.com/office/drawing/2014/main" id="{BB56162D-902F-47B4-98C8-741AA8A7E3AC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2347" y="2155307"/>
              <a:ext cx="2289620" cy="48039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3378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2A08B-FC7C-46F7-82DE-6AE8CCCE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/>
              <a:t>Operating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3567A1-55A0-4E0A-9B4D-A59071D0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FE09-ECE4-6D47-86E2-4DB04AB8E0D1}" type="datetime4">
              <a:rPr lang="de-CH" smtClean="0"/>
              <a:t>8. Mai 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6B5AD4-C3BE-4938-9465-4F4D8450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FEDB0-AED4-EB48-9414-6A4AC953CA41}" type="slidenum">
              <a:rPr lang="de-DE" smtClean="0"/>
              <a:t>9</a:t>
            </a:fld>
            <a:endParaRPr lang="de-D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67D9BBB-270C-49E9-B71E-A85ADFC57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0" t="16477" r="19016" b="6762"/>
          <a:stretch/>
        </p:blipFill>
        <p:spPr bwMode="auto">
          <a:xfrm>
            <a:off x="838200" y="1260186"/>
            <a:ext cx="2924175" cy="491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93889CA-478F-488D-AE10-BED003900629}"/>
              </a:ext>
            </a:extLst>
          </p:cNvPr>
          <p:cNvSpPr/>
          <p:nvPr/>
        </p:nvSpPr>
        <p:spPr>
          <a:xfrm>
            <a:off x="4428875" y="1844824"/>
            <a:ext cx="6410326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Output ca. 5 Mio. Seiten pro Jahr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gleichzeitiges Bedrucken von Vorder- und Rückseite – 170 A4 Ausdrucke/Minute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Verpackung mit Kuvertieranlage mit individueller Blattzahl pro Empfänger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Versand 350’000  Kuvert pro Jahr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de-CH" sz="2400" dirty="0">
                <a:latin typeface="Arial" panose="020B0604020202020204" pitchFamily="34" charset="0"/>
                <a:cs typeface="Arial" panose="020B0604020202020204" pitchFamily="34" charset="0"/>
              </a:rPr>
              <a:t>Zunehmend papierloser Versand</a:t>
            </a:r>
          </a:p>
          <a:p>
            <a:pPr marL="285750" indent="-285750">
              <a:buFont typeface="Wingdings" pitchFamily="2" charset="2"/>
              <a:buChar char="Ø"/>
            </a:pPr>
            <a:endParaRPr lang="de-CH" sz="2400" dirty="0"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413867"/>
      </p:ext>
    </p:extLst>
  </p:cSld>
  <p:clrMapOvr>
    <a:masterClrMapping/>
  </p:clrMapOvr>
</p:sld>
</file>

<file path=ppt/theme/theme1.xml><?xml version="1.0" encoding="utf-8"?>
<a:theme xmlns:a="http://schemas.openxmlformats.org/drawingml/2006/main" name="Qualitas Master">
  <a:themeElements>
    <a:clrScheme name="Qualitas">
      <a:dk1>
        <a:srgbClr val="424242"/>
      </a:dk1>
      <a:lt1>
        <a:srgbClr val="FFFFFF"/>
      </a:lt1>
      <a:dk2>
        <a:srgbClr val="797979"/>
      </a:dk2>
      <a:lt2>
        <a:srgbClr val="E7E6E6"/>
      </a:lt2>
      <a:accent1>
        <a:srgbClr val="FF0000"/>
      </a:accent1>
      <a:accent2>
        <a:srgbClr val="424242"/>
      </a:accent2>
      <a:accent3>
        <a:srgbClr val="797979"/>
      </a:accent3>
      <a:accent4>
        <a:srgbClr val="A9A9A9"/>
      </a:accent4>
      <a:accent5>
        <a:srgbClr val="D5D5D5"/>
      </a:accent5>
      <a:accent6>
        <a:srgbClr val="EAEAEA"/>
      </a:accent6>
      <a:hlink>
        <a:srgbClr val="FF0000"/>
      </a:hlink>
      <a:folHlink>
        <a:srgbClr val="FF93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aitas Präsentation 16-9" id="{093B86A3-5722-294E-99ED-8D5682B52F9F}" vid="{C16B6E85-F43C-2A4A-831C-F27EA2652CC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Quaitas Präsentation 16-9</Template>
  <TotalTime>0</TotalTime>
  <Words>399</Words>
  <Application>Microsoft Office PowerPoint</Application>
  <PresentationFormat>Breitbild</PresentationFormat>
  <Paragraphs>115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Candara</vt:lpstr>
      <vt:lpstr>Palatino Linotype</vt:lpstr>
      <vt:lpstr>Times New Roman</vt:lpstr>
      <vt:lpstr>Wingdings</vt:lpstr>
      <vt:lpstr>Qualitas Master</vt:lpstr>
      <vt:lpstr>PowerPoint-Präsentation</vt:lpstr>
      <vt:lpstr>Qualitas AG</vt:lpstr>
      <vt:lpstr>Qualitas AG</vt:lpstr>
      <vt:lpstr>PowerPoint-Präsentation</vt:lpstr>
      <vt:lpstr>Informatik</vt:lpstr>
      <vt:lpstr>Informatik</vt:lpstr>
      <vt:lpstr>eBGS – eine App für die Milchkontrolle </vt:lpstr>
      <vt:lpstr>Automatisierter Tierdatenaustausch – die volle Digitalisierung der Milchkontrolle</vt:lpstr>
      <vt:lpstr>Operating</vt:lpstr>
      <vt:lpstr>Zuchtwertschätzung</vt:lpstr>
      <vt:lpstr>Zuchtwertschätzung</vt:lpstr>
      <vt:lpstr>Logistik genomische Selektion</vt:lpstr>
      <vt:lpstr>Haarprobe oder Gewebeohrmarke </vt:lpstr>
      <vt:lpstr>Abstammungskontrolle</vt:lpstr>
      <vt:lpstr>Anzahl Typisierungen nach Auftraggeber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Jürg Moll</dc:creator>
  <cp:lastModifiedBy>Jürg Moll</cp:lastModifiedBy>
  <cp:revision>18</cp:revision>
  <cp:lastPrinted>2020-04-20T08:41:49Z</cp:lastPrinted>
  <dcterms:created xsi:type="dcterms:W3CDTF">2020-05-08T05:32:29Z</dcterms:created>
  <dcterms:modified xsi:type="dcterms:W3CDTF">2020-05-08T08:32:24Z</dcterms:modified>
</cp:coreProperties>
</file>